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viewProps.xml" ContentType="application/vnd.openxmlformats-officedocument.presentationml.viewProps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s/slide2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0" Type="http://schemas.openxmlformats.org/officeDocument/2006/relationships/officeDocument" Target="ppt/presentation.xml" /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28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lvl1pPr marL="0" indent="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1pPr>
    <a:lvl2pPr marL="457200" indent="4572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2pPr>
    <a:lvl3pPr marL="914400" indent="9144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3pPr>
    <a:lvl4pPr marL="1371600" indent="13716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4pPr>
    <a:lvl5pPr marL="1828800" indent="1828800" algn="l" defTabSz="914400" rtl="false" fontAlgn="bas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宋体"/>
      </a:defRPr>
    </a:lvl5pPr>
    <a:lvl6pPr>
      <a:defRPr lang="en-US" sz="1800"/>
    </a:lvl6pPr>
    <a:lvl7pPr>
      <a:defRPr lang="en-US" sz="1800"/>
    </a:lvl7pPr>
    <a:lvl8pPr>
      <a:defRPr lang="en-US" sz="1800"/>
    </a:lvl8pPr>
    <a:lvl9pPr>
      <a:defRPr lang="en-US" sz="1800"/>
    </a:lvl9pPr>
  </p:defaultTextStyle>
</p:presentation>
</file>

<file path=ppt/presProps.xml><?xml version="1.0" encoding="utf-8"?>
<p:presentationPr xmlns:p="http://schemas.openxmlformats.org/presentationml/2006/main">
  <p:extLst>
    <p:ext uri="{E76CE94A-603C-4142-B9EB-6D1370010A27}"/>
    <p:ext uri="{D31A062A-798A-4329-ABDD-BBA856620510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5620"/>
    <p:restoredTop sz="94660"/>
  </p:normalViewPr>
  <p:slideViewPr>
    <p:cSldViewPr>
      <p:cViewPr varScale="true">
        <p:scale>
          <a:sx n="104" d="100"/>
          <a:sy n="104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7" Type="http://schemas.openxmlformats.org/officeDocument/2006/relationships/slide" Target="slides/slide7.xml" /><Relationship Id="rId31" Type="http://schemas.openxmlformats.org/officeDocument/2006/relationships/viewProps" Target="viewProps.xml" /><Relationship Id="rId8" Type="http://schemas.openxmlformats.org/officeDocument/2006/relationships/slide" Target="slides/slide8.xml" /><Relationship Id="rId3" Type="http://schemas.openxmlformats.org/officeDocument/2006/relationships/slide" Target="slides/slide3.xml" /><Relationship Id="rId28" Type="http://schemas.openxmlformats.org/officeDocument/2006/relationships/notesMaster" Target="notesMasters/notesMaster1.xml" /><Relationship Id="rId27" Type="http://schemas.openxmlformats.org/officeDocument/2006/relationships/slide" Target="slides/slide27.xml" /><Relationship Id="rId25" Type="http://schemas.openxmlformats.org/officeDocument/2006/relationships/slide" Target="slides/slide25.xml" /><Relationship Id="rId26" Type="http://schemas.openxmlformats.org/officeDocument/2006/relationships/slide" Target="slides/slide26.xml" /><Relationship Id="rId24" Type="http://schemas.openxmlformats.org/officeDocument/2006/relationships/slide" Target="slides/slide24.xml" /><Relationship Id="rId13" Type="http://schemas.openxmlformats.org/officeDocument/2006/relationships/slide" Target="slides/slide13.xml" /><Relationship Id="rId14" Type="http://schemas.openxmlformats.org/officeDocument/2006/relationships/slide" Target="slides/slide14.xml" /><Relationship Id="rId11" Type="http://schemas.openxmlformats.org/officeDocument/2006/relationships/slide" Target="slides/slide11.xml" /><Relationship Id="rId4" Type="http://schemas.openxmlformats.org/officeDocument/2006/relationships/slide" Target="slides/slide4.xml" /><Relationship Id="rId0" Type="http://schemas.openxmlformats.org/officeDocument/2006/relationships/slideMaster" Target="slideMasters/slideMaster1.xml" /><Relationship Id="rId20" Type="http://schemas.openxmlformats.org/officeDocument/2006/relationships/slide" Target="slides/slide20.xml" /><Relationship Id="rId29" Type="http://schemas.openxmlformats.org/officeDocument/2006/relationships/presProps" Target="presProps.xml" /><Relationship Id="rId10" Type="http://schemas.openxmlformats.org/officeDocument/2006/relationships/slide" Target="slides/slide10.xml" /><Relationship Id="rId16" Type="http://schemas.openxmlformats.org/officeDocument/2006/relationships/slide" Target="slides/slide16.xml" /><Relationship Id="rId17" Type="http://schemas.openxmlformats.org/officeDocument/2006/relationships/slide" Target="slides/slide17.xml" /><Relationship Id="rId18" Type="http://schemas.openxmlformats.org/officeDocument/2006/relationships/slide" Target="slides/slide18.xml" /><Relationship Id="rId23" Type="http://schemas.openxmlformats.org/officeDocument/2006/relationships/slide" Target="slides/slide23.xml" /><Relationship Id="rId19" Type="http://schemas.openxmlformats.org/officeDocument/2006/relationships/slide" Target="slides/slide19.xml" /><Relationship Id="rId6" Type="http://schemas.openxmlformats.org/officeDocument/2006/relationships/slide" Target="slides/slide6.xml" /><Relationship Id="rId30" Type="http://schemas.openxmlformats.org/officeDocument/2006/relationships/tableStyles" Target="tableStyles.xml" /><Relationship Id="rId15" Type="http://schemas.openxmlformats.org/officeDocument/2006/relationships/slide" Target="slides/slide15.xml" /><Relationship Id="rId2" Type="http://schemas.openxmlformats.org/officeDocument/2006/relationships/slide" Target="slides/slide2.xml" /><Relationship Id="rId5" Type="http://schemas.openxmlformats.org/officeDocument/2006/relationships/slide" Target="slides/slide5.xml" /><Relationship Id="rId1" Type="http://schemas.openxmlformats.org/officeDocument/2006/relationships/slide" Target="slides/slide1.xml" /><Relationship Id="rId21" Type="http://schemas.openxmlformats.org/officeDocument/2006/relationships/slide" Target="slides/slide21.xml" /><Relationship Id="rId12" Type="http://schemas.openxmlformats.org/officeDocument/2006/relationships/slide" Target="slides/slide12.xml" /><Relationship Id="rId22" Type="http://schemas.openxmlformats.org/officeDocument/2006/relationships/slide" Target="slides/slide22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hdr" idx="0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4">
            <a:solidFill>
              <a:srgbClr val="000000"/>
            </a:solidFill>
            <a:round/>
            <a:headEnd/>
            <a:tailEnd/>
          </a:ln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body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  <a:ea typeface="宋体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 b="false" i="false">
                <a:solidFill>
                  <a:schemeClr val="dk1"/>
                </a:solidFill>
                <a:latin typeface="Times New Roman"/>
              </a:defRPr>
            </a:lvl5pPr>
          </a:lstStyle>
          <a:p>
            <a:pPr marL="0" lvl="0" indent="0">
              <a:spcBef>
                <a:spcPct val="30000"/>
              </a:spcBef>
              <a:buNone/>
            </a:pPr>
            <a:r>
              <a:rPr lang="en-US"/>
              <a:t>Click to edit Master text styles</a:t>
            </a:r>
            <a:endParaRPr/>
          </a:p>
          <a:p>
            <a:pPr marL="457200" lvl="1" indent="0">
              <a:spcBef>
                <a:spcPct val="30000"/>
              </a:spcBef>
              <a:buNone/>
            </a:pPr>
            <a:r>
              <a:rPr lang="en-US"/>
              <a:t>Second level</a:t>
            </a:r>
            <a:endParaRPr/>
          </a:p>
          <a:p>
            <a:pPr marL="914400" lvl="2" indent="0">
              <a:spcBef>
                <a:spcPct val="30000"/>
              </a:spcBef>
              <a:buNone/>
            </a:pPr>
            <a:r>
              <a:rPr lang="en-US"/>
              <a:t>Third level</a:t>
            </a:r>
            <a:endParaRPr/>
          </a:p>
          <a:p>
            <a:pPr marL="1371600" lvl="3" indent="0">
              <a:spcBef>
                <a:spcPct val="30000"/>
              </a:spcBef>
              <a:buNone/>
            </a:pPr>
            <a:r>
              <a:rPr lang="en-US"/>
              <a:t>Fourth level</a:t>
            </a:r>
            <a:endParaRPr/>
          </a:p>
          <a:p>
            <a:pPr marL="1828800" lvl="4" indent="0">
              <a:spcBef>
                <a:spcPct val="30000"/>
              </a:spcBef>
              <a:buNone/>
            </a:pPr>
            <a:r>
              <a:rPr lang="en-US"/>
              <a:t>Fifth level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ft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/>
            <a:endParaRPr sz="1400" dirty="false"/>
          </a:p>
        </p:txBody>
      </p:sp>
      <p:sp>
        <p:nvSpPr>
          <p:cNvPr id="7" name="Rectangle 7"/>
          <p:cNvSpPr>
            <a:spLocks noGrp="true" noChangeShapeType="true"/>
          </p:cNvSpPr>
          <p:nvPr>
            <p:ph type="sldNum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3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3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4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7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8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1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2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15" name="备注占位符 2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>
              <a:spcBef>
                <a:spcPts val="0"/>
              </a:spcBef>
            </a:pPr>
            <a:fld id="{D038279B-FC19-497E-A7D1-5ADD9CAF016F}" type="slidenum">
              <a:rPr lang="zh-CN" b="false" i="false" u="none"/>
              <a:t>*</a:t>
            </a:fld>
            <a:endParaRPr/>
          </a:p>
        </p:txBody>
      </p:sp>
      <p:sp>
        <p:nvSpPr>
          <p:cNvPr id="19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0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lvl="0" hangingPunct="true"/>
            <a:r>
              <a:rPr lang="en-US"/>
              <a:t>WechatIMG31.jpeg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>
              <a:spcBef>
                <a:spcPts val="0"/>
              </a:spcBef>
            </a:pPr>
            <a:fld id="{D038279B-FC19-497E-A7D1-5ADD9CAF016F}" type="slidenum">
              <a:rPr lang="zh-CN" b="false" i="false" u="none"/>
              <a:t>*</a:t>
            </a:fld>
            <a:endParaRPr/>
          </a:p>
        </p:txBody>
      </p:sp>
      <p:sp>
        <p:nvSpPr>
          <p:cNvPr id="23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4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lvl="0" hangingPunct="true"/>
            <a:r>
              <a:rPr lang="en-US"/>
              <a:t>WechatIMG31.jpeg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27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28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31" name="Rectangle 2"/>
          <p:cNvSpPr>
            <a:spLocks noGrp="true" noChangeShapeType="true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  <p:sp>
        <p:nvSpPr>
          <p:cNvPr id="32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Title and 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6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hape 1027"/>
          <p:cNvSpPr>
            <a:spLocks noGrp="true" noChangeShapeType="true"/>
          </p:cNvSpPr>
          <p:nvPr>
            <p:ph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Shape 1028"/>
          <p:cNvSpPr>
            <a:spLocks noGrp="true" noChangeShapeType="true"/>
          </p:cNvSpPr>
          <p:nvPr>
            <p:ph type="dt" idx="2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endParaRPr lang="en-US" sz="1400"/>
          </a:p>
        </p:txBody>
      </p:sp>
      <p:sp>
        <p:nvSpPr>
          <p:cNvPr id="5" name="Shape 1029"/>
          <p:cNvSpPr>
            <a:spLocks noGrp="true" noChangeShapeType="true"/>
          </p:cNvSpPr>
          <p:nvPr>
            <p:ph type="ftr" idx="3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6" name="Shape 1030"/>
          <p:cNvSpPr>
            <a:spLocks noGrp="true" noChangeShapeType="true"/>
          </p:cNvSpPr>
          <p:nvPr>
            <p:ph type="sldNum" idx="4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&lt;#&gt;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showMasterSp="false" type="title">
  <p:cSld name="1_icfp99">
    <p:bg>
      <p:bgPr>
        <a:solidFill>
          <a:schemeClr val="lt1"/>
        </a:solidFill>
      </p:bgPr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10" name="Rectangle 1028"/>
          <p:cNvSpPr>
            <a:spLocks noGrp="true" noChangeShapeType="true"/>
          </p:cNvSpPr>
          <p:nvPr>
            <p:ph type="dt" idx="2"/>
          </p:nvPr>
        </p:nvSpPr>
        <p:spPr>
          <a:xfrm>
            <a:off x="5334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*</a:t>
            </a:r>
            <a:endParaRPr/>
          </a:p>
        </p:txBody>
      </p:sp>
      <p:sp>
        <p:nvSpPr>
          <p:cNvPr id="11" name="Rectangle 1029"/>
          <p:cNvSpPr>
            <a:spLocks noGrp="true" noChangeShapeType="true"/>
          </p:cNvSpPr>
          <p:nvPr>
            <p:ph type="ftr" idx="3"/>
          </p:nvPr>
        </p:nvSpPr>
        <p:spPr>
          <a:xfrm>
            <a:off x="2514600" y="62484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12" name="Rectangle 1030"/>
          <p:cNvSpPr>
            <a:spLocks noGrp="true" noChangeShapeType="true"/>
          </p:cNvSpPr>
          <p:nvPr>
            <p:ph type="sldNum" idx="4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blank">
  <p:cSld name="Blank Slide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title" idx="0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body" idx="1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dt" idx="2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*</a:t>
            </a:r>
            <a:endParaRPr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ftr" idx="3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sldNum" idx="4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7" name="Line 7"/>
          <p:cNvSpPr>
            <a:spLocks noGrp="true" noChangeShapeType="true"/>
          </p:cNvSpPr>
          <p:nvPr/>
        </p:nvSpPr>
        <p:spPr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 anchorCtr="false"/>
          <a:lstStyle/>
          <a:p>
            <a:pPr/>
            <a:endParaRPr sz="1400" dirty="fal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</p:sldLayoutIdLst>
  <p:txStyles>
    <p:title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1pPr>
      <a:lvl2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2pPr>
      <a:lvl3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3pPr>
      <a:lvl4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4pPr>
      <a:lvl5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宋体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800" b="false" i="false">
          <a:solidFill>
            <a:schemeClr val="dk1"/>
          </a:solidFill>
          <a:latin typeface="Comic Sans MS"/>
          <a:ea typeface="宋体"/>
        </a:defRPr>
      </a:lvl1pPr>
      <a:lvl2pPr marL="742950" indent="4572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400" b="false" i="false">
          <a:solidFill>
            <a:schemeClr val="dk1"/>
          </a:solidFill>
          <a:latin typeface="Comic Sans MS"/>
        </a:defRPr>
      </a:lvl2pPr>
      <a:lvl3pPr marL="1143000" indent="9144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000" b="false" i="false">
          <a:solidFill>
            <a:schemeClr val="dk1"/>
          </a:solidFill>
          <a:latin typeface="Comic Sans MS"/>
        </a:defRPr>
      </a:lvl3pPr>
      <a:lvl4pPr marL="1600200" indent="13716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000" b="false" i="false">
          <a:solidFill>
            <a:schemeClr val="dk1"/>
          </a:solidFill>
          <a:latin typeface="Comic Sans MS"/>
        </a:defRPr>
      </a:lvl4pPr>
      <a:lvl5pPr marL="2057400" indent="18288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»"/>
        <a:defRPr lang="en-US" sz="2000" b="false" i="false">
          <a:solidFill>
            <a:schemeClr val="dk1"/>
          </a:solidFill>
          <a:latin typeface="Comic Sans MS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1pPr>
      <a:lvl2pPr marL="457200" indent="4572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2pPr>
      <a:lvl3pPr marL="914400" indent="9144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3pPr>
      <a:lvl4pPr marL="1371600" indent="13716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4pPr>
      <a:lvl5pPr marL="1828800" indent="182880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宋体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.xml" /><Relationship Id="rId0" Type="http://schemas.openxmlformats.org/officeDocument/2006/relationships/slideLayout" Target="../slideLayouts/slideLayout2.xml" /></Relationships>
</file>

<file path=ppt/slides/_rels/slide10.xml.rels><?xml version="1.0" encoding="UTF-8" standalone="yes"?><Relationships xmlns="http://schemas.openxmlformats.org/package/2006/relationships"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2.xml" /></Relationships>
</file>

<file path=ppt/slides/_rels/slide1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3.xml" /></Relationships>
</file>

<file path=ppt/slides/_rels/slide1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2.png" /></Relationships>
</file>

<file path=ppt/slides/_rels/slide1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hyperlink" Target="00006b" TargetMode="External"/><Relationship Id="rId0" Type="http://schemas.openxmlformats.org/officeDocument/2006/relationships/slideLayout" Target="../slideLayouts/slideLayout3.xml" /></Relationships>
</file>

<file path=ppt/slides/_rels/slide2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1.xml.rels><?xml version="1.0" encoding="UTF-8" standalone="yes"?><Relationships xmlns="http://schemas.openxmlformats.org/package/2006/relationships"><Relationship Id="rId4" Type="http://schemas.openxmlformats.org/officeDocument/2006/relationships/image" Target="media/image4.png" /><Relationship Id="rId2" Type="http://schemas.openxmlformats.org/officeDocument/2006/relationships/hyperlink" Target="http://pages.cs.wisc.edu/~remzi/OSTEP/" TargetMode="External"/><Relationship Id="rId3" Type="http://schemas.openxmlformats.org/officeDocument/2006/relationships/image" Target="media/image3.jp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4.xml" 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image" Target="media/image5.png" /><Relationship Id="rId0" Type="http://schemas.openxmlformats.org/officeDocument/2006/relationships/slideLayout" Target="../slideLayouts/slideLayout3.xml" 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/Relationships>
</file>

<file path=ppt/slides/_rels/slide24.xml.rels><?xml version="1.0" encoding="UTF-8" standalone="yes"?><Relationships xmlns="http://schemas.openxmlformats.org/package/2006/relationships"><Relationship Id="rId8" Type="http://schemas.openxmlformats.org/officeDocument/2006/relationships/image" Target="media/image11.jpg" /><Relationship Id="rId6" Type="http://schemas.openxmlformats.org/officeDocument/2006/relationships/image" Target="media/image9.png" /><Relationship Id="rId9" Type="http://schemas.openxmlformats.org/officeDocument/2006/relationships/image" Target="media/image12.jpg" /><Relationship Id="rId5" Type="http://schemas.openxmlformats.org/officeDocument/2006/relationships/image" Target="media/image8.png" /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Relationship Id="rId10" Type="http://schemas.openxmlformats.org/officeDocument/2006/relationships/image" Target="media/image13.jpg" /><Relationship Id="rId2" Type="http://schemas.openxmlformats.org/officeDocument/2006/relationships/image" Target="media/image3.jpg" /><Relationship Id="rId3" Type="http://schemas.openxmlformats.org/officeDocument/2006/relationships/image" Target="media/image4.png" /><Relationship Id="rId7" Type="http://schemas.openxmlformats.org/officeDocument/2006/relationships/image" Target="media/image10.png" /><Relationship Id="rId4" Type="http://schemas.openxmlformats.org/officeDocument/2006/relationships/image" Target="media/image7.png" /></Relationships>
</file>

<file path=ppt/slides/_rels/slide25.xml.rels><?xml version="1.0" encoding="UTF-8" standalone="yes"?><Relationships xmlns="http://schemas.openxmlformats.org/package/2006/relationships"><Relationship Id="rId6" Type="http://schemas.openxmlformats.org/officeDocument/2006/relationships/image" Target="media/image18.png" /><Relationship Id="rId7" Type="http://schemas.openxmlformats.org/officeDocument/2006/relationships/image" Target="media/image19.png" /><Relationship Id="rId5" Type="http://schemas.openxmlformats.org/officeDocument/2006/relationships/image" Target="media/image17.png" /><Relationship Id="rId4" Type="http://schemas.openxmlformats.org/officeDocument/2006/relationships/image" Target="media/image16.png" /><Relationship Id="rId2" Type="http://schemas.openxmlformats.org/officeDocument/2006/relationships/image" Target="media/image14.png" /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Relationship Id="rId10" Type="http://schemas.openxmlformats.org/officeDocument/2006/relationships/image" Target="media/image22.png" /><Relationship Id="rId3" Type="http://schemas.openxmlformats.org/officeDocument/2006/relationships/image" Target="media/image15.png" /><Relationship Id="rId11" Type="http://schemas.openxmlformats.org/officeDocument/2006/relationships/image" Target="media/image23.png" /><Relationship Id="rId8" Type="http://schemas.openxmlformats.org/officeDocument/2006/relationships/image" Target="media/image20.png" /><Relationship Id="rId12" Type="http://schemas.openxmlformats.org/officeDocument/2006/relationships/image" Target="media/image24.png" /><Relationship Id="rId9" Type="http://schemas.openxmlformats.org/officeDocument/2006/relationships/image" Target="media/image21.png" /><Relationship Id="rId13" Type="http://schemas.openxmlformats.org/officeDocument/2006/relationships/image" Target="media/image25.png" /></Relationships>
</file>

<file path=ppt/slides/_rels/slide26.xml.rels><?xml version="1.0" encoding="UTF-8" standalone="yes"?><Relationships xmlns="http://schemas.openxmlformats.org/package/2006/relationships"><Relationship Id="rId6" Type="http://schemas.openxmlformats.org/officeDocument/2006/relationships/image" Target="media/image28.png" /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Relationship Id="rId2" Type="http://schemas.openxmlformats.org/officeDocument/2006/relationships/image" Target="media/image26.jpg" /><Relationship Id="rId3" Type="http://schemas.openxmlformats.org/officeDocument/2006/relationships/image" Target="media/image27.jpg" /><Relationship Id="rId4" Type="http://schemas.openxmlformats.org/officeDocument/2006/relationships/hyperlink" Target="http://www.scs.stanford.edu/17au-cs244b/sched/" TargetMode="External"/><Relationship Id="rId5" Type="http://schemas.openxmlformats.org/officeDocument/2006/relationships/hyperlink" Target="https://www.cs.cmu.edu/~15210/" TargetMode="External"/></Relationships>
</file>

<file path=ppt/slides/_rels/slide27.xml.rels><?xml version="1.0" encoding="UTF-8" standalone="yes"?><Relationships xmlns="http://schemas.openxmlformats.org/package/2006/relationships"><Relationship Id="rId2" Type="http://schemas.openxmlformats.org/officeDocument/2006/relationships/image" Target="media/image29.png" /><Relationship Id="rId0" Type="http://schemas.openxmlformats.org/officeDocument/2006/relationships/slideLayout" Target="../slideLayouts/slideLayout3.xml" /><Relationship Id="rId1" Type="http://schemas.openxmlformats.org/officeDocument/2006/relationships/hyperlink" Target="http://www.slideshare.net/brendangregg/linux-performance-analysis-and-tools" TargetMode="External"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30.jpg" /><Relationship Id="rId0" Type="http://schemas.openxmlformats.org/officeDocument/2006/relationships/slideLayout" Target="../slideLayouts/slideLayout3.xml" /></Relationships>
</file>

<file path=ppt/slides/_rels/slide5.xml.rels><?xml version="1.0" encoding="UTF-8" standalone="yes"?><Relationships xmlns="http://schemas.openxmlformats.org/package/2006/relationships"><Relationship Id="rId5" Type="http://schemas.openxmlformats.org/officeDocument/2006/relationships/image" Target="media/image34.png" /><Relationship Id="rId4" Type="http://schemas.openxmlformats.org/officeDocument/2006/relationships/image" Target="media/image33.png" /><Relationship Id="rId3" Type="http://schemas.openxmlformats.org/officeDocument/2006/relationships/image" Target="media/image32.png" /><Relationship Id="rId0" Type="http://schemas.openxmlformats.org/officeDocument/2006/relationships/slideLayout" Target="../slideLayouts/slideLayout3.xml" /><Relationship Id="rId2" Type="http://schemas.openxmlformats.org/officeDocument/2006/relationships/image" Target="media/image31.png" /><Relationship Id="rId1" Type="http://schemas.openxmlformats.org/officeDocument/2006/relationships/notesSlide" Target="../notesSlides/notesSlide5.xml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media/image35.png" /><Relationship Id="rId3" Type="http://schemas.openxmlformats.org/officeDocument/2006/relationships/image" Target="media/image36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6.xml" /></Relationships>
</file>

<file path=ppt/slides/_rels/slide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7.xml" /><Relationship Id="rId0" Type="http://schemas.openxmlformats.org/officeDocument/2006/relationships/slideLayout" Target="../slideLayouts/slideLayout3.xml" /></Relationships>
</file>

<file path=ppt/slides/_rels/slide9.xml.rels><?xml version="1.0" encoding="UTF-8" standalone="yes"?><Relationships xmlns="http://schemas.openxmlformats.org/package/2006/relationships"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3.xml" /><Relationship Id="rId1" Type="http://schemas.openxmlformats.org/officeDocument/2006/relationships/notesSlide" Target="../notesSlides/notesSlide8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0"/>
          <p:cNvSpPr txBox="true">
            <a:spLocks noGrp="true" noChangeShapeType="true"/>
          </p:cNvSpPr>
          <p:nvPr>
            <p:ph type="sldNum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3" name="Rectangle 2"/>
          <p:cNvSpPr>
            <a:spLocks noGrp="true" noChangeShapeType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sz="4800"/>
              <a:t>ICS2 Introduction</a:t>
            </a:r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6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6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ICS1 Review</a:t>
            </a:r>
            <a:endParaRPr/>
          </a:p>
        </p:txBody>
      </p:sp>
      <p:sp>
        <p:nvSpPr>
          <p:cNvPr id="7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7924800" cy="1905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4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800" b="false" i="false" u="none"/>
              <a:t>Elementary Hardware Understanding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800" b="false" i="false" u="none"/>
              <a:t>进一步学习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sz="2000" b="false" i="false" u="none"/>
              <a:t>CPU原理与CPU设计：《计算机系统实现I》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sz="2000" b="false" i="false" u="none"/>
              <a:t>硬件设计工具：Verilog, Modelsim等（FPGA）</a:t>
            </a:r>
            <a:endParaRPr/>
          </a:p>
        </p:txBody>
      </p:sp>
      <p:pic>
        <p:nvPicPr>
          <p:cNvPr id="8" name="图片 3"/>
          <p:cNvPicPr>
            <a:picLocks noGrp="true" noChangeAspect="true"/>
          </p:cNvPicPr>
          <p:nvPr/>
        </p:nvPicPr>
        <p:blipFill>
          <a:blip r:embed="rId2"/>
          <a:srcRect l="1377" t="2386" r="7630" b="7326"/>
          <a:stretch>
            <a:fillRect/>
          </a:stretch>
        </p:blipFill>
        <p:spPr>
          <a:xfrm>
            <a:off x="1752600" y="3649662"/>
            <a:ext cx="6353175" cy="29797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Outline</a:t>
            </a:r>
            <a:endParaRPr/>
          </a:p>
        </p:txBody>
      </p:sp>
      <p:sp>
        <p:nvSpPr>
          <p:cNvPr id="1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>
                <a:solidFill>
                  <a:srgbClr val="7F7F7F"/>
                </a:solidFill>
              </a:rPr>
              <a:t>ICS1 Review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ICS2: OS+Network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OS: Three Easy Pieces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Network: TCP/IP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>
                <a:solidFill>
                  <a:srgbClr val="7F7F7F"/>
                </a:solidFill>
              </a:rPr>
              <a:t>Discussions: Future of Computer Systems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2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OS: Three Easy Pieces</a:t>
            </a:r>
            <a:endParaRPr/>
          </a:p>
        </p:txBody>
      </p:sp>
      <p:sp>
        <p:nvSpPr>
          <p:cNvPr id="15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操作系统是计算机系统的核心环节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操作系统=？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核心任务是对硬件资源的封装/虚拟化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计算资源--进程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内存资源（易失性）--虚拟内存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外存资源（非易失性）--文件系统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6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9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ICS2: OS+Network</a:t>
            </a:r>
            <a:endParaRPr/>
          </a:p>
        </p:txBody>
      </p:sp>
      <p:sp>
        <p:nvSpPr>
          <p:cNvPr id="20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7924800" cy="1905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4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800" b="false"/>
              <a:t>OS: Three Easy Pieces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400" b="true"/>
              <a:t>Virtualization 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000" b="false"/>
              <a:t>CPU</a:t>
            </a:r>
            <a:r>
              <a:rPr lang="zh-CN" sz="2000" b="false"/>
              <a:t>：</a:t>
            </a:r>
            <a:r>
              <a:rPr lang="en-US" sz="2000" b="false"/>
              <a:t>CSAPP</a:t>
            </a:r>
            <a:r>
              <a:rPr lang="zh-CN" sz="2000" b="false"/>
              <a:t>第</a:t>
            </a:r>
            <a:r>
              <a:rPr lang="zh-CN" sz="2000" b="false"/>
              <a:t>8</a:t>
            </a:r>
            <a:r>
              <a:rPr lang="zh-CN" sz="2000" b="false"/>
              <a:t>章《异常流控制（进程）》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000" b="false"/>
              <a:t>Memory: CSAPP</a:t>
            </a:r>
            <a:r>
              <a:rPr lang="zh-CN" sz="2000" b="false"/>
              <a:t>第</a:t>
            </a:r>
            <a:r>
              <a:rPr lang="zh-CN" sz="2000" b="false"/>
              <a:t>9</a:t>
            </a:r>
            <a:r>
              <a:rPr lang="zh-CN" sz="2000" b="false"/>
              <a:t>章《虚拟存储器》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400" b="true"/>
              <a:t>Concurrency</a:t>
            </a:r>
            <a:r>
              <a:rPr lang="zh-CN" sz="2400" b="false"/>
              <a:t>: CSAPP</a:t>
            </a:r>
            <a:r>
              <a:rPr lang="zh-CN" sz="2400" b="false"/>
              <a:t>第</a:t>
            </a:r>
            <a:r>
              <a:rPr lang="zh-CN" sz="2400" b="false"/>
              <a:t>12</a:t>
            </a:r>
            <a:r>
              <a:rPr lang="zh-CN" sz="2400" b="false"/>
              <a:t>章《并发编程》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400" b="true"/>
              <a:t>Persistence</a:t>
            </a:r>
            <a:r>
              <a:rPr lang="zh-CN" sz="2400" b="false"/>
              <a:t>: CSAPP</a:t>
            </a:r>
            <a:r>
              <a:rPr lang="zh-CN" sz="2400" b="false"/>
              <a:t>第</a:t>
            </a:r>
            <a:r>
              <a:rPr lang="zh-CN" sz="2400" b="false"/>
              <a:t>10</a:t>
            </a:r>
            <a:r>
              <a:rPr lang="zh-CN" sz="2400" b="false"/>
              <a:t>章《</a:t>
            </a:r>
            <a:r>
              <a:rPr lang="zh-CN" sz="2400" b="false"/>
              <a:t>I/O</a:t>
            </a:r>
            <a:r>
              <a:rPr lang="zh-CN" sz="2400" b="false"/>
              <a:t>与文件系统》和</a:t>
            </a:r>
            <a:r>
              <a:rPr lang="en-US" sz="2400" b="false"/>
              <a:t>OSTEP Persistence</a:t>
            </a:r>
            <a:r>
              <a:rPr lang="zh-CN" sz="2400" b="false"/>
              <a:t>部分</a:t>
            </a:r>
            <a:endParaRPr/>
          </a:p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800" b="false"/>
              <a:t>Network: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400" b="false"/>
              <a:t>TCP/IP</a:t>
            </a:r>
            <a:r>
              <a:rPr lang="zh-CN" sz="2400" b="false"/>
              <a:t>协议栈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400" b="false"/>
              <a:t>套接字（</a:t>
            </a:r>
            <a:r>
              <a:rPr lang="zh-CN" sz="2400" b="false"/>
              <a:t>Socket</a:t>
            </a:r>
            <a:r>
              <a:rPr lang="zh-CN" sz="2400" b="false"/>
              <a:t>）编程：</a:t>
            </a:r>
            <a:r>
              <a:rPr lang="en-US" sz="2400" b="false"/>
              <a:t>CSAPP</a:t>
            </a:r>
            <a:r>
              <a:rPr lang="zh-CN" sz="2400" b="false"/>
              <a:t>第</a:t>
            </a:r>
            <a:r>
              <a:rPr lang="zh-CN" sz="2400" b="false"/>
              <a:t>11</a:t>
            </a:r>
            <a:r>
              <a:rPr lang="zh-CN" sz="2400" b="false"/>
              <a:t>章《网络编程》</a:t>
            </a:r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ICS2: OS+Network</a:t>
            </a:r>
            <a:endParaRPr/>
          </a:p>
        </p:txBody>
      </p:sp>
      <p:sp>
        <p:nvSpPr>
          <p:cNvPr id="2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5240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下一步学习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true"/>
              <a:t>自己设计和开发系统软件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/>
              <a:t>《编译原理》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/>
              <a:t>《计算机系统实现</a:t>
            </a:r>
            <a:r>
              <a:rPr lang="en-US" b="false"/>
              <a:t>II</a:t>
            </a:r>
            <a:r>
              <a:rPr lang="en-US" b="false"/>
              <a:t>》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/>
              <a:t>《数据库系统概论荣誉课程》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/>
              <a:t>《开源软件实践》</a:t>
            </a:r>
            <a:r>
              <a:rPr lang="en-US" b="false"/>
              <a:t>(24</a:t>
            </a:r>
            <a:r>
              <a:rPr lang="zh-CN" b="false"/>
              <a:t>小时掌握</a:t>
            </a:r>
            <a:r>
              <a:rPr lang="en-US" b="false"/>
              <a:t>OLAP</a:t>
            </a:r>
            <a:r>
              <a:rPr lang="zh-CN" b="false"/>
              <a:t>内核，开发自己的列存储</a:t>
            </a:r>
            <a:r>
              <a:rPr lang="zh-CN" b="false"/>
              <a:t>引擎</a:t>
            </a:r>
            <a:r>
              <a:rPr lang="en-US" b="false"/>
              <a:t>)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/>
              <a:t>《并行与分布式系统》</a:t>
            </a:r>
            <a:r>
              <a:rPr lang="en-US" b="false"/>
              <a:t>(</a:t>
            </a:r>
            <a:r>
              <a:rPr lang="zh-CN" b="false"/>
              <a:t>学习各种并行和分布式计算方法</a:t>
            </a:r>
            <a:r>
              <a:rPr lang="en-US" b="false"/>
              <a:t>)</a:t>
            </a:r>
            <a:endParaRPr/>
          </a:p>
        </p:txBody>
      </p:sp>
      <p:sp>
        <p:nvSpPr>
          <p:cNvPr id="24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>
                <a:solidFill>
                  <a:srgbClr val="7F7F7F"/>
                </a:solidFill>
              </a:rPr>
              <a:t>ICS1 Review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>
                <a:solidFill>
                  <a:srgbClr val="7F7F7F"/>
                </a:solidFill>
              </a:rPr>
              <a:t>ICS2: OS+Network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Discussions: Future of Computer Systems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What’s New in Future Computer Systems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Theory-System-Application</a:t>
            </a:r>
            <a:endParaRPr/>
          </a:p>
        </p:txBody>
      </p:sp>
      <p:sp>
        <p:nvSpPr>
          <p:cNvPr id="28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Discussions: Future of Computer Systems</a:t>
            </a:r>
            <a:endParaRPr/>
          </a:p>
        </p:txBody>
      </p:sp>
      <p:sp>
        <p:nvSpPr>
          <p:cNvPr id="3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What’s New in Future Computer Systems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 i="false" u="none"/>
              <a:t>Cloud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Computer System产品集成者/Next-generation OS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虚拟化（VM，Docker）-&gt; “进程”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分布式调度（容器编排）-&gt; 资源管理=新一代操作系统</a:t>
            </a:r>
            <a:endParaRPr/>
          </a:p>
        </p:txBody>
      </p:sp>
      <p:sp>
        <p:nvSpPr>
          <p:cNvPr id="32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Discussions: Future of Computer Systems</a:t>
            </a:r>
            <a:endParaRPr/>
          </a:p>
        </p:txBody>
      </p:sp>
      <p:sp>
        <p:nvSpPr>
          <p:cNvPr id="35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What</a:t>
            </a:r>
            <a:r>
              <a:rPr lang="en-US"/>
              <a:t>’</a:t>
            </a:r>
            <a:r>
              <a:rPr lang="en-US"/>
              <a:t>s New in Future Computer Systems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>
                <a:solidFill>
                  <a:srgbClr val="7F7F7F">
                    <a:alpha val="100000"/>
                  </a:srgbClr>
                </a:solidFill>
              </a:rPr>
              <a:t>Cloud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/>
              <a:t>CX</a:t>
            </a:r>
            <a:r>
              <a:rPr lang="en-US" b="true"/>
              <a:t>L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/>
              <a:t>器件之间、机器之间的高速互联，硬件提供缓存一致性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/>
              <a:t>Rack-scale Computer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/>
              <a:t>充分利用各种异构加速器和异构存储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en-US" b="false"/>
              <a:t>GPU</a:t>
            </a:r>
            <a:r>
              <a:rPr lang="zh-CN" b="false"/>
              <a:t>, NPU, DPU, </a:t>
            </a:r>
            <a:r>
              <a:rPr lang="en-US" b="false"/>
              <a:t>FPGA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en-US" b="false"/>
              <a:t>Flash</a:t>
            </a:r>
            <a:r>
              <a:rPr lang="en-US" b="false"/>
              <a:t>, NVM, </a:t>
            </a:r>
            <a:r>
              <a:rPr lang="en-US" b="false"/>
              <a:t>SMR; PIM,</a:t>
            </a:r>
            <a:r>
              <a:rPr lang="en-US" b="false"/>
              <a:t> </a:t>
            </a:r>
            <a:r>
              <a:rPr lang="en-US" b="false"/>
              <a:t>ReRAM</a:t>
            </a:r>
            <a:endParaRPr/>
          </a:p>
        </p:txBody>
      </p:sp>
      <p:sp>
        <p:nvSpPr>
          <p:cNvPr id="3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37" name="图片 3" descr="图示  描述已自动生成"/>
          <p:cNvPicPr>
            <a:picLocks noGrp="true" noChangeAspect="true"/>
          </p:cNvPicPr>
          <p:nvPr/>
        </p:nvPicPr>
        <p:blipFill>
          <a:blip r:embed="rId1"/>
          <a:srcRect l="0" t="22000" r="51079" b="0"/>
          <a:stretch>
            <a:fillRect/>
          </a:stretch>
        </p:blipFill>
        <p:spPr>
          <a:xfrm>
            <a:off x="5943600" y="4194175"/>
            <a:ext cx="3128962" cy="2435225"/>
          </a:xfrm>
          <a:prstGeom prst="rect">
            <a:avLst/>
          </a:prstGeom>
          <a:noFill/>
        </p:spPr>
      </p:pic>
      <p:pic>
        <p:nvPicPr>
          <p:cNvPr id="38" name="图片 3"/>
          <p:cNvPicPr>
            <a:picLocks noGrp="true" noChangeAspect="true"/>
          </p:cNvPicPr>
          <p:nvPr/>
        </p:nvPicPr>
        <p:blipFill>
          <a:blip r:embed="rId2"/>
          <a:srcRect l="1377" t="2386" r="7630" b="7326"/>
          <a:stretch>
            <a:fillRect/>
          </a:stretch>
        </p:blipFill>
        <p:spPr>
          <a:xfrm>
            <a:off x="1524000" y="4841875"/>
            <a:ext cx="3810000" cy="1787525"/>
          </a:xfrm>
          <a:prstGeom prst="rect">
            <a:avLst/>
          </a:prstGeom>
          <a:noFill/>
        </p:spPr>
      </p:pic>
      <p:sp>
        <p:nvSpPr>
          <p:cNvPr id="39" name="右箭头 3"/>
          <p:cNvSpPr>
            <a:spLocks noGrp="true" noChangeShapeType="true"/>
          </p:cNvSpPr>
          <p:nvPr/>
        </p:nvSpPr>
        <p:spPr>
          <a:xfrm>
            <a:off x="5181600" y="5486400"/>
            <a:ext cx="609600" cy="249237"/>
          </a:xfrm>
          <a:custGeom>
            <a:avLst>
              <a:gd name="adj0" fmla="val 17179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gd1"/>
              <a:gd name="gd9" fmla="val 0"/>
              <a:gd name="gd10" fmla="val gd1"/>
              <a:gd name="gd11" fmla="val gd2"/>
              <a:gd name="gd12" fmla="val 0"/>
              <a:gd name="gd13" fmla="val gd2"/>
              <a:gd name="gd14" fmla="val 0"/>
              <a:gd name="gd15" fmla="val gd3"/>
              <a:gd name="gd16" fmla="val gd1"/>
              <a:gd name="gd17" fmla="val gd3"/>
              <a:gd name="gd18" fmla="val gd1"/>
              <a:gd name="gd19" fmla="val 21600"/>
              <a:gd name="gd20" fmla="val 21600"/>
              <a:gd name="gd21" fmla="val 10800"/>
              <a:gd name="gd22" fmla="*/ w 0 21600"/>
              <a:gd name="gd23" fmla="*/ h gd2 21600"/>
              <a:gd name="gd24" fmla="*/ w gd7 21600"/>
              <a:gd name="gd25" fmla="*/ h gd3 21600"/>
              <a:gd name="gd26" fmla="*/ w adj0 21600"/>
              <a:gd name="gd27" fmla="*/ h adj1 21600"/>
            </a:gdLst>
            <a:ahLst>
              <a:ahXY gdRefX="adj0" minX="adj0" maxX="adj1" gdRefY="adj1" minY="adj0" maxY="adj1">
                <a:pos x="gd26" y="gd27"/>
              </a:ahXY>
            </a:ahLst>
            <a:cxnLst/>
            <a:rect l="gd22" t="gd23" r="gd24" b="gd25"/>
            <a:pathLst>
              <a:path w="21600" h="2160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/>
            </a:pathLst>
          </a:custGeom>
          <a:solidFill>
            <a:schemeClr val="accent1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lIns="91440" tIns="45720" rIns="91440" bIns="45720" anchor="ctr" anchorCtr="false"/>
          <a:lstStyle/>
          <a:p>
            <a:pPr/>
            <a:endParaRPr sz="1400" dirty="false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Discussions: Future of Computer Systems</a:t>
            </a:r>
            <a:endParaRPr/>
          </a:p>
        </p:txBody>
      </p:sp>
      <p:sp>
        <p:nvSpPr>
          <p:cNvPr id="4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What</a:t>
            </a:r>
            <a:r>
              <a:rPr lang="en-US"/>
              <a:t>’</a:t>
            </a:r>
            <a:r>
              <a:rPr lang="en-US"/>
              <a:t>s New in Future Computer Systems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>
                <a:solidFill>
                  <a:srgbClr val="7F7F7F">
                    <a:alpha val="100000"/>
                  </a:srgbClr>
                </a:solidFill>
              </a:rPr>
              <a:t>Cloud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>
                <a:solidFill>
                  <a:srgbClr val="7F7F7F">
                    <a:alpha val="100000"/>
                  </a:srgbClr>
                </a:solidFill>
              </a:rPr>
              <a:t>CXL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/>
              <a:t>Generative</a:t>
            </a:r>
            <a:r>
              <a:rPr lang="en-US" b="true"/>
              <a:t> </a:t>
            </a:r>
            <a:r>
              <a:rPr lang="en-US" b="true"/>
              <a:t>AI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true"/>
              <a:t>Program</a:t>
            </a:r>
            <a:r>
              <a:rPr lang="en-US" b="true"/>
              <a:t> </a:t>
            </a:r>
            <a:r>
              <a:rPr lang="en-US" b="true"/>
              <a:t>-&gt;</a:t>
            </a:r>
            <a:r>
              <a:rPr lang="en-US" b="true"/>
              <a:t> </a:t>
            </a:r>
            <a:r>
              <a:rPr lang="en-US" b="true"/>
              <a:t>GUI</a:t>
            </a:r>
            <a:r>
              <a:rPr lang="en-US" b="true"/>
              <a:t> </a:t>
            </a:r>
            <a:r>
              <a:rPr lang="en-US" b="true"/>
              <a:t>-&gt;</a:t>
            </a:r>
            <a:r>
              <a:rPr lang="en-US" b="true"/>
              <a:t> </a:t>
            </a:r>
            <a:r>
              <a:rPr lang="en-US" b="true"/>
              <a:t>Generative</a:t>
            </a:r>
            <a:r>
              <a:rPr lang="en-US" b="true"/>
              <a:t> </a:t>
            </a:r>
            <a:r>
              <a:rPr lang="en-US" b="true"/>
              <a:t>AI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b="true"/>
              <a:t>Program: computer, OS, DB, ...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b="true"/>
              <a:t>GUI: Windows, PC, Internet/Web,...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en-US" b="true"/>
              <a:t>Generative</a:t>
            </a:r>
            <a:r>
              <a:rPr lang="en-US" b="true"/>
              <a:t> </a:t>
            </a:r>
            <a:r>
              <a:rPr lang="en-US" b="true"/>
              <a:t>AI</a:t>
            </a:r>
            <a:r>
              <a:rPr lang="zh-CN" b="true"/>
              <a:t>: </a:t>
            </a:r>
            <a:r>
              <a:rPr lang="zh-CN" b="true"/>
              <a:t>非定制化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true"/>
              <a:t>&lt;</a:t>
            </a:r>
            <a:r>
              <a:rPr lang="en-US" b="true"/>
              <a:t>应用</a:t>
            </a:r>
            <a:r>
              <a:rPr lang="en-US" b="true"/>
              <a:t>/Agent&gt; – LLM – &lt;</a:t>
            </a:r>
            <a:r>
              <a:rPr lang="en-US" b="true"/>
              <a:t>算力</a:t>
            </a:r>
            <a:r>
              <a:rPr lang="en-US" b="true"/>
              <a:t>/</a:t>
            </a:r>
            <a:r>
              <a:rPr lang="en-US" b="true"/>
              <a:t>系统支撑</a:t>
            </a:r>
            <a:r>
              <a:rPr lang="en-US" b="true"/>
              <a:t>&gt;</a:t>
            </a:r>
            <a:endParaRPr/>
          </a:p>
        </p:txBody>
      </p:sp>
      <p:sp>
        <p:nvSpPr>
          <p:cNvPr id="43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实验</a:t>
            </a:r>
            <a:endParaRPr/>
          </a:p>
        </p:txBody>
      </p:sp>
      <p:sp>
        <p:nvSpPr>
          <p:cNvPr id="46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Lab1. ShellLab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Lab2. SchedLab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Lab3. MallocLab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Lab4. FSLab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Lab5. NetLab</a:t>
            </a:r>
            <a:endParaRPr/>
          </a:p>
        </p:txBody>
      </p:sp>
      <p:sp>
        <p:nvSpPr>
          <p:cNvPr id="47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/>
              <a:t>卞昊穹</a:t>
            </a:r>
            <a:endParaRPr/>
          </a:p>
        </p:txBody>
      </p:sp>
      <p:sp>
        <p:nvSpPr>
          <p:cNvPr id="50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中国人民大学信息学院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/>
              <a:t>吴玉章青年学者、讲师、硕士生导师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 b="false"/>
              <a:t>智能计算与数据系统实验室（</a:t>
            </a:r>
            <a:r>
              <a:rPr lang="en-US" b="false"/>
              <a:t>云计算与大数据实验室</a:t>
            </a:r>
            <a:r>
              <a:rPr lang="zh-CN" b="false"/>
              <a:t>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/>
              <a:t>信息楼</a:t>
            </a:r>
            <a:r>
              <a:rPr lang="zh-CN" b="false"/>
              <a:t>12</a:t>
            </a:r>
            <a:r>
              <a:rPr lang="en-US" b="false"/>
              <a:t>5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/>
              <a:t>Email</a:t>
            </a:r>
            <a:r>
              <a:rPr lang="zh-CN" b="false"/>
              <a:t>：</a:t>
            </a:r>
            <a:r>
              <a:rPr lang="en-US" b="false"/>
              <a:t>bianhq</a:t>
            </a:r>
            <a:r>
              <a:rPr lang="zh-CN" b="false" u="sng">
                <a:solidFill>
                  <a:schemeClr val="hlink">
                    <a:alpha val="100000"/>
                  </a:schemeClr>
                </a:solidFill>
                <a:hlinkClick r:id="rId1"/>
              </a:rPr>
              <a:t>@ruc.edu.cn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/>
              <a:t>WeChat: bianhaoqiong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/>
              <a:t>研究方向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/>
              <a:t>大数据系统、云数据库系统、</a:t>
            </a:r>
            <a:r>
              <a:rPr lang="en-US" b="false"/>
              <a:t>AI4Sys</a:t>
            </a:r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成绩比例</a:t>
            </a:r>
            <a:endParaRPr/>
          </a:p>
        </p:txBody>
      </p:sp>
      <p:sp>
        <p:nvSpPr>
          <p:cNvPr id="5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平时成绩70%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期中考试：40%【28%】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课堂练习+作业：10%【7%】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Labs：50%【35%】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期末成绩30%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false" i="false" u="none"/>
              <a:t>期末考试</a:t>
            </a:r>
            <a:endParaRPr/>
          </a:p>
        </p:txBody>
      </p:sp>
      <p:sp>
        <p:nvSpPr>
          <p:cNvPr id="54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教材</a:t>
            </a:r>
            <a:endParaRPr/>
          </a:p>
        </p:txBody>
      </p:sp>
      <p:sp>
        <p:nvSpPr>
          <p:cNvPr id="5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《深入理解计算机系统》第8-12章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《Operating Systems: Three Easy Pieces》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Remzi H. Arpaci-Dusseau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Andrea C. Arpaci-Dusseau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sng">
                <a:solidFill>
                  <a:schemeClr val="hlink"/>
                </a:solidFill>
                <a:hlinkClick r:id="rId2"/>
              </a:rPr>
              <a:t>http://pages.cs.wisc.edu/~remzi/OSTEP/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Wisconsin Madison</a:t>
            </a:r>
            <a:endParaRPr/>
          </a:p>
        </p:txBody>
      </p:sp>
      <p:sp>
        <p:nvSpPr>
          <p:cNvPr id="58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59" name="Picture 4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59612" y="2590800"/>
            <a:ext cx="2084387" cy="3048000"/>
          </a:xfrm>
          <a:prstGeom prst="rect">
            <a:avLst/>
          </a:prstGeom>
          <a:noFill/>
        </p:spPr>
      </p:pic>
      <p:pic>
        <p:nvPicPr>
          <p:cNvPr id="60" name="Picture 4"/>
          <p:cNvPicPr>
            <a:picLocks noGrp="true"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400" y="3962400"/>
            <a:ext cx="1879600" cy="27463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学科内涵</a:t>
            </a:r>
            <a:endParaRPr/>
          </a:p>
        </p:txBody>
      </p:sp>
      <p:sp>
        <p:nvSpPr>
          <p:cNvPr id="63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64" name="内容占位符 2"/>
          <p:cNvPicPr>
            <a:picLocks noGrp="true" noChangeAspect="true"/>
          </p:cNvPicPr>
          <p:nvPr>
            <p:ph type="obj"/>
          </p:nvPr>
        </p:nvPicPr>
        <p:blipFill>
          <a:blip r:embed="rId1"/>
          <a:srcRect l="0" t="0" r="0" b="0"/>
          <a:stretch>
            <a:fillRect/>
          </a:stretch>
        </p:blipFill>
        <p:spPr>
          <a:xfrm>
            <a:off x="0" y="1438275"/>
            <a:ext cx="9161462" cy="54197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学科内涵</a:t>
            </a:r>
            <a:endParaRPr/>
          </a:p>
        </p:txBody>
      </p:sp>
      <p:pic>
        <p:nvPicPr>
          <p:cNvPr id="67" name="内容占位符 4"/>
          <p:cNvPicPr>
            <a:picLocks noGrp="true" noChangeAspect="true"/>
          </p:cNvPicPr>
          <p:nvPr>
            <p:ph type="obj"/>
          </p:nvPr>
        </p:nvPicPr>
        <p:blipFill>
          <a:blip r:embed="rId1"/>
          <a:srcRect l="0" t="0" r="0" b="0"/>
          <a:stretch>
            <a:fillRect/>
          </a:stretch>
        </p:blipFill>
        <p:spPr>
          <a:xfrm>
            <a:off x="44450" y="1438275"/>
            <a:ext cx="9099550" cy="5383212"/>
          </a:xfrm>
          <a:prstGeom prst="rect">
            <a:avLst/>
          </a:prstGeom>
          <a:noFill/>
        </p:spPr>
      </p:pic>
      <p:sp>
        <p:nvSpPr>
          <p:cNvPr id="68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参考书推荐</a:t>
            </a:r>
            <a:endParaRPr/>
          </a:p>
        </p:txBody>
      </p:sp>
      <p:sp>
        <p:nvSpPr>
          <p:cNvPr id="7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系统编程</a:t>
            </a:r>
            <a:endParaRPr/>
          </a:p>
        </p:txBody>
      </p:sp>
      <p:sp>
        <p:nvSpPr>
          <p:cNvPr id="72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73" name="内容占位符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2237" y="228600"/>
            <a:ext cx="6477000" cy="3832225"/>
          </a:xfrm>
          <a:prstGeom prst="rect">
            <a:avLst/>
          </a:prstGeom>
          <a:noFill/>
        </p:spPr>
      </p:pic>
      <p:pic>
        <p:nvPicPr>
          <p:cNvPr id="74" name="Picture 4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8300" y="4371975"/>
            <a:ext cx="1449387" cy="2119312"/>
          </a:xfrm>
          <a:prstGeom prst="rect">
            <a:avLst/>
          </a:prstGeom>
          <a:noFill/>
        </p:spPr>
      </p:pic>
      <p:pic>
        <p:nvPicPr>
          <p:cNvPr id="75" name="Picture 4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21237" y="5053012"/>
            <a:ext cx="1201737" cy="1755775"/>
          </a:xfrm>
          <a:prstGeom prst="rect">
            <a:avLst/>
          </a:prstGeom>
          <a:noFill/>
        </p:spPr>
      </p:pic>
      <p:pic>
        <p:nvPicPr>
          <p:cNvPr id="76" name="图片 6"/>
          <p:cNvPicPr>
            <a:picLocks noGrp="true"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04125" y="2886075"/>
            <a:ext cx="1498600" cy="2090737"/>
          </a:xfrm>
          <a:prstGeom prst="rect">
            <a:avLst/>
          </a:prstGeom>
          <a:noFill/>
        </p:spPr>
      </p:pic>
      <p:pic>
        <p:nvPicPr>
          <p:cNvPr id="77" name="图片 6"/>
          <p:cNvPicPr>
            <a:picLocks noGrp="true" noChangeAspect="true"/>
          </p:cNvPicPr>
          <p:nvPr/>
        </p:nvPicPr>
        <p:blipFill>
          <a:blip r:embed="rId5"/>
          <a:srcRect l="11671" t="0" r="12126" b="0"/>
          <a:stretch>
            <a:fillRect/>
          </a:stretch>
        </p:blipFill>
        <p:spPr>
          <a:xfrm>
            <a:off x="109537" y="2174875"/>
            <a:ext cx="1489075" cy="1963737"/>
          </a:xfrm>
          <a:prstGeom prst="rect">
            <a:avLst/>
          </a:prstGeom>
          <a:noFill/>
        </p:spPr>
      </p:pic>
      <p:pic>
        <p:nvPicPr>
          <p:cNvPr id="78" name="图片 7"/>
          <p:cNvPicPr>
            <a:picLocks noGrp="true" noChangeAspect="true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75487" y="3330575"/>
            <a:ext cx="1290637" cy="1814512"/>
          </a:xfrm>
          <a:prstGeom prst="rect">
            <a:avLst/>
          </a:prstGeom>
          <a:noFill/>
        </p:spPr>
      </p:pic>
      <p:pic>
        <p:nvPicPr>
          <p:cNvPr id="79" name="图片 8"/>
          <p:cNvPicPr>
            <a:picLocks noGrp="true" noChangeAspect="true"/>
          </p:cNvPicPr>
          <p:nvPr/>
        </p:nvPicPr>
        <p:blipFill>
          <a:blip r:embed="rId7"/>
          <a:srcRect l="13909" t="9043" r="23199" b="9043"/>
          <a:stretch>
            <a:fillRect/>
          </a:stretch>
        </p:blipFill>
        <p:spPr>
          <a:xfrm>
            <a:off x="1108075" y="2514600"/>
            <a:ext cx="1506537" cy="1974850"/>
          </a:xfrm>
          <a:prstGeom prst="rect">
            <a:avLst/>
          </a:prstGeom>
          <a:noFill/>
        </p:spPr>
      </p:pic>
      <p:pic>
        <p:nvPicPr>
          <p:cNvPr id="80" name="图片 11"/>
          <p:cNvPicPr>
            <a:picLocks noGrp="true" noChangeAspect="true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212" y="4538662"/>
            <a:ext cx="1414462" cy="1976437"/>
          </a:xfrm>
          <a:prstGeom prst="rect">
            <a:avLst/>
          </a:prstGeom>
          <a:noFill/>
        </p:spPr>
      </p:pic>
      <p:pic>
        <p:nvPicPr>
          <p:cNvPr id="81" name="图片 12"/>
          <p:cNvPicPr>
            <a:picLocks noGrp="true" noChangeAspect="true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09687" y="4889500"/>
            <a:ext cx="1444625" cy="2120900"/>
          </a:xfrm>
          <a:prstGeom prst="rect">
            <a:avLst/>
          </a:prstGeom>
          <a:noFill/>
        </p:spPr>
      </p:pic>
      <p:sp>
        <p:nvSpPr>
          <p:cNvPr id="82" name="直线箭头连接符 14"/>
          <p:cNvSpPr>
            <a:spLocks noGrp="true" noChangeShapeType="true"/>
          </p:cNvSpPr>
          <p:nvPr/>
        </p:nvSpPr>
        <p:spPr>
          <a:xfrm flipV="true">
            <a:off x="6084887" y="4538662"/>
            <a:ext cx="877887" cy="663575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solidFill>
            <a:schemeClr val="accent1"/>
          </a:solidFill>
          <a:ln w="25400">
            <a:solidFill>
              <a:srgbClr val="22228B"/>
            </a:solidFill>
            <a:round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3" name="直线箭头连接符 15"/>
          <p:cNvSpPr>
            <a:spLocks noGrp="true" noChangeShapeType="true"/>
          </p:cNvSpPr>
          <p:nvPr/>
        </p:nvSpPr>
        <p:spPr>
          <a:xfrm flipH="true">
            <a:off x="2887662" y="5638800"/>
            <a:ext cx="1243012" cy="523875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solidFill>
            <a:schemeClr val="accent1"/>
          </a:solidFill>
          <a:ln w="25400">
            <a:solidFill>
              <a:srgbClr val="22228B"/>
            </a:solidFill>
            <a:round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4" name="直线箭头连接符 19"/>
          <p:cNvSpPr>
            <a:spLocks noGrp="true" noChangeShapeType="true"/>
          </p:cNvSpPr>
          <p:nvPr/>
        </p:nvSpPr>
        <p:spPr>
          <a:xfrm flipH="true" flipV="true">
            <a:off x="2724150" y="3870325"/>
            <a:ext cx="1379537" cy="113030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solidFill>
            <a:schemeClr val="accent1"/>
          </a:solidFill>
          <a:ln w="25400">
            <a:solidFill>
              <a:srgbClr val="22228B"/>
            </a:solidFill>
            <a:round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85" name="矩形 21"/>
          <p:cNvSpPr>
            <a:spLocks noGrp="true" noChangeShapeType="true"/>
          </p:cNvSpPr>
          <p:nvPr/>
        </p:nvSpPr>
        <p:spPr>
          <a:xfrm>
            <a:off x="3071812" y="3930650"/>
            <a:ext cx="12112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2000" b="true" i="false" u="none"/>
              <a:t>编程手册</a:t>
            </a:r>
            <a:endParaRPr/>
          </a:p>
        </p:txBody>
      </p:sp>
      <p:sp>
        <p:nvSpPr>
          <p:cNvPr id="86" name="矩形 22"/>
          <p:cNvSpPr>
            <a:spLocks noGrp="true" noChangeShapeType="true"/>
          </p:cNvSpPr>
          <p:nvPr/>
        </p:nvSpPr>
        <p:spPr>
          <a:xfrm>
            <a:off x="2708275" y="5053012"/>
            <a:ext cx="1466850" cy="7064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深入理解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计算机架构</a:t>
            </a:r>
            <a:endParaRPr/>
          </a:p>
        </p:txBody>
      </p:sp>
      <p:sp>
        <p:nvSpPr>
          <p:cNvPr id="87" name="矩形 23"/>
          <p:cNvSpPr>
            <a:spLocks noGrp="true" noChangeShapeType="true"/>
          </p:cNvSpPr>
          <p:nvPr/>
        </p:nvSpPr>
        <p:spPr>
          <a:xfrm>
            <a:off x="5627687" y="4035425"/>
            <a:ext cx="1335087" cy="708025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理解网络</a:t>
            </a: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网络编程</a:t>
            </a:r>
            <a:endParaRPr/>
          </a:p>
        </p:txBody>
      </p:sp>
      <p:sp>
        <p:nvSpPr>
          <p:cNvPr id="88" name="矩形 24"/>
          <p:cNvSpPr>
            <a:spLocks noGrp="true" noChangeShapeType="true"/>
          </p:cNvSpPr>
          <p:nvPr/>
        </p:nvSpPr>
        <p:spPr>
          <a:xfrm>
            <a:off x="2994025" y="5980112"/>
            <a:ext cx="1181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（CPU）</a:t>
            </a:r>
            <a:endParaRPr/>
          </a:p>
        </p:txBody>
      </p:sp>
      <p:sp>
        <p:nvSpPr>
          <p:cNvPr id="89" name="矩形 25"/>
          <p:cNvSpPr>
            <a:spLocks noGrp="true" noChangeShapeType="true"/>
          </p:cNvSpPr>
          <p:nvPr/>
        </p:nvSpPr>
        <p:spPr>
          <a:xfrm>
            <a:off x="4467225" y="4098925"/>
            <a:ext cx="10112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2000" b="true" i="false" u="none"/>
              <a:t>&lt;起点&gt;</a:t>
            </a:r>
            <a:endParaRPr/>
          </a:p>
        </p:txBody>
      </p:sp>
      <p:pic>
        <p:nvPicPr>
          <p:cNvPr id="90" name="图片 27"/>
          <p:cNvPicPr>
            <a:picLocks noGrp="true" noChangeAspect="true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726362" y="5145087"/>
            <a:ext cx="1357312" cy="1749425"/>
          </a:xfrm>
          <a:prstGeom prst="rect">
            <a:avLst/>
          </a:prstGeom>
          <a:noFill/>
        </p:spPr>
      </p:pic>
      <p:sp>
        <p:nvSpPr>
          <p:cNvPr id="91" name="直线箭头连接符 29"/>
          <p:cNvSpPr>
            <a:spLocks noGrp="true" noChangeShapeType="true"/>
          </p:cNvSpPr>
          <p:nvPr/>
        </p:nvSpPr>
        <p:spPr>
          <a:xfrm>
            <a:off x="6097587" y="5959475"/>
            <a:ext cx="1493837" cy="331787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solidFill>
            <a:schemeClr val="accent1"/>
          </a:solidFill>
          <a:ln w="25400">
            <a:solidFill>
              <a:srgbClr val="22228B"/>
            </a:solidFill>
            <a:round/>
            <a:headEnd/>
            <a:tailEnd type="triangle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92" name="矩形 32"/>
          <p:cNvSpPr>
            <a:spLocks noGrp="true" noChangeShapeType="true"/>
          </p:cNvSpPr>
          <p:nvPr/>
        </p:nvSpPr>
        <p:spPr>
          <a:xfrm>
            <a:off x="6370637" y="5621337"/>
            <a:ext cx="1336675" cy="4000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2000" b="true" i="false" u="none"/>
              <a:t>OS内核</a:t>
            </a:r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参考书推荐</a:t>
            </a:r>
            <a:endParaRPr/>
          </a:p>
        </p:txBody>
      </p:sp>
      <p:sp>
        <p:nvSpPr>
          <p:cNvPr id="95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24606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编程语言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计算思维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软件工程</a:t>
            </a:r>
            <a:endParaRPr/>
          </a:p>
        </p:txBody>
      </p:sp>
      <p:sp>
        <p:nvSpPr>
          <p:cNvPr id="96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97" name="内容占位符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3825" y="228600"/>
            <a:ext cx="6477000" cy="3832225"/>
          </a:xfrm>
          <a:prstGeom prst="rect">
            <a:avLst/>
          </a:prstGeom>
          <a:noFill/>
        </p:spPr>
      </p:pic>
      <p:pic>
        <p:nvPicPr>
          <p:cNvPr id="98" name="图片 7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3500" y="3168650"/>
            <a:ext cx="2044700" cy="2578100"/>
          </a:xfrm>
          <a:prstGeom prst="rect">
            <a:avLst/>
          </a:prstGeom>
          <a:noFill/>
        </p:spPr>
      </p:pic>
      <p:pic>
        <p:nvPicPr>
          <p:cNvPr id="99" name="图片 8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6387" y="4686300"/>
            <a:ext cx="1638300" cy="2120900"/>
          </a:xfrm>
          <a:prstGeom prst="rect">
            <a:avLst/>
          </a:prstGeom>
          <a:noFill/>
        </p:spPr>
      </p:pic>
      <p:pic>
        <p:nvPicPr>
          <p:cNvPr id="100" name="图片 9"/>
          <p:cNvPicPr>
            <a:picLocks noGrp="true"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4812" y="3330575"/>
            <a:ext cx="1676400" cy="2084387"/>
          </a:xfrm>
          <a:prstGeom prst="rect">
            <a:avLst/>
          </a:prstGeom>
          <a:noFill/>
        </p:spPr>
      </p:pic>
      <p:pic>
        <p:nvPicPr>
          <p:cNvPr id="101" name="图片 10"/>
          <p:cNvPicPr>
            <a:picLocks noGrp="true"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74837" y="4633912"/>
            <a:ext cx="1790700" cy="2262187"/>
          </a:xfrm>
          <a:prstGeom prst="rect">
            <a:avLst/>
          </a:prstGeom>
          <a:noFill/>
        </p:spPr>
      </p:pic>
      <p:pic>
        <p:nvPicPr>
          <p:cNvPr id="102" name="图片 11"/>
          <p:cNvPicPr>
            <a:picLocks noGrp="true" noChangeAspect="true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298825" y="3295650"/>
            <a:ext cx="1774825" cy="2232025"/>
          </a:xfrm>
          <a:prstGeom prst="rect">
            <a:avLst/>
          </a:prstGeom>
          <a:noFill/>
        </p:spPr>
      </p:pic>
      <p:pic>
        <p:nvPicPr>
          <p:cNvPr id="103" name="图片 12"/>
          <p:cNvPicPr>
            <a:picLocks noGrp="true" noChangeAspect="true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64087" y="3260725"/>
            <a:ext cx="1952625" cy="2082800"/>
          </a:xfrm>
          <a:prstGeom prst="rect">
            <a:avLst/>
          </a:prstGeom>
          <a:noFill/>
        </p:spPr>
      </p:pic>
      <p:pic>
        <p:nvPicPr>
          <p:cNvPr id="104" name="图片 15"/>
          <p:cNvPicPr>
            <a:picLocks noGrp="true" noChangeAspect="true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17900" y="4633912"/>
            <a:ext cx="1701800" cy="2314575"/>
          </a:xfrm>
          <a:prstGeom prst="rect">
            <a:avLst/>
          </a:prstGeom>
          <a:noFill/>
        </p:spPr>
      </p:pic>
      <p:pic>
        <p:nvPicPr>
          <p:cNvPr id="105" name="图片 14"/>
          <p:cNvPicPr>
            <a:picLocks noGrp="true" noChangeAspect="true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83162" y="4776787"/>
            <a:ext cx="1693862" cy="2165350"/>
          </a:xfrm>
          <a:prstGeom prst="rect">
            <a:avLst/>
          </a:prstGeom>
          <a:noFill/>
        </p:spPr>
      </p:pic>
      <p:pic>
        <p:nvPicPr>
          <p:cNvPr id="106" name="图片 16"/>
          <p:cNvPicPr>
            <a:picLocks noGrp="true" noChangeAspect="true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72200" y="3279775"/>
            <a:ext cx="1690687" cy="2219325"/>
          </a:xfrm>
          <a:prstGeom prst="rect">
            <a:avLst/>
          </a:prstGeom>
          <a:noFill/>
        </p:spPr>
      </p:pic>
      <p:pic>
        <p:nvPicPr>
          <p:cNvPr id="107" name="图片 13"/>
          <p:cNvPicPr>
            <a:picLocks noGrp="true" noChangeAspect="true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148387" y="4824412"/>
            <a:ext cx="1651000" cy="2133600"/>
          </a:xfrm>
          <a:prstGeom prst="rect">
            <a:avLst/>
          </a:prstGeom>
          <a:noFill/>
        </p:spPr>
      </p:pic>
      <p:pic>
        <p:nvPicPr>
          <p:cNvPr id="108" name="图片 17"/>
          <p:cNvPicPr>
            <a:picLocks noGrp="true" noChangeAspect="true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561262" y="3249612"/>
            <a:ext cx="1539875" cy="2044700"/>
          </a:xfrm>
          <a:prstGeom prst="rect">
            <a:avLst/>
          </a:prstGeom>
          <a:noFill/>
        </p:spPr>
      </p:pic>
      <p:pic>
        <p:nvPicPr>
          <p:cNvPr id="109" name="图片 18"/>
          <p:cNvPicPr>
            <a:picLocks noGrp="true" noChangeAspect="true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562850" y="4633912"/>
            <a:ext cx="1671637" cy="222408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参考书推荐</a:t>
            </a:r>
            <a:endParaRPr/>
          </a:p>
        </p:txBody>
      </p:sp>
      <p:sp>
        <p:nvSpPr>
          <p:cNvPr id="11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  <a:round/>
            <a:headEnd/>
            <a:tailEnd/>
          </a:ln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工具与经验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并行编程</a:t>
            </a:r>
            <a:endParaRPr/>
          </a:p>
        </p:txBody>
      </p:sp>
      <p:pic>
        <p:nvPicPr>
          <p:cNvPr id="113" name="内容占位符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3825" y="228600"/>
            <a:ext cx="6477000" cy="3832225"/>
          </a:xfrm>
          <a:prstGeom prst="rect">
            <a:avLst/>
          </a:prstGeom>
          <a:noFill/>
        </p:spPr>
      </p:pic>
      <p:pic>
        <p:nvPicPr>
          <p:cNvPr id="114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2737" y="3162300"/>
            <a:ext cx="2495550" cy="3200400"/>
          </a:xfrm>
          <a:prstGeom prst="rect">
            <a:avLst/>
          </a:prstGeom>
          <a:noFill/>
        </p:spPr>
      </p:pic>
      <p:pic>
        <p:nvPicPr>
          <p:cNvPr id="115" name="图片 6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34200" y="3611562"/>
            <a:ext cx="1854200" cy="2430462"/>
          </a:xfrm>
          <a:prstGeom prst="rect">
            <a:avLst/>
          </a:prstGeom>
          <a:noFill/>
        </p:spPr>
      </p:pic>
      <p:sp>
        <p:nvSpPr>
          <p:cNvPr id="116" name="矩形 7"/>
          <p:cNvSpPr>
            <a:spLocks noGrp="true" noChangeShapeType="true"/>
          </p:cNvSpPr>
          <p:nvPr/>
        </p:nvSpPr>
        <p:spPr>
          <a:xfrm>
            <a:off x="609600" y="6327775"/>
            <a:ext cx="18764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true" i="false" u="none"/>
              <a:t>工具/性能分析</a:t>
            </a:r>
            <a:endParaRPr/>
          </a:p>
        </p:txBody>
      </p:sp>
      <p:sp>
        <p:nvSpPr>
          <p:cNvPr id="117" name="矩形 8"/>
          <p:cNvSpPr>
            <a:spLocks noGrp="true" noChangeShapeType="true"/>
          </p:cNvSpPr>
          <p:nvPr/>
        </p:nvSpPr>
        <p:spPr>
          <a:xfrm>
            <a:off x="6934200" y="5867400"/>
            <a:ext cx="14668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2000" b="true" i="false" u="none"/>
              <a:t>分布式系统</a:t>
            </a:r>
            <a:endParaRPr/>
          </a:p>
        </p:txBody>
      </p:sp>
      <p:sp>
        <p:nvSpPr>
          <p:cNvPr id="118" name="矩形 9"/>
          <p:cNvSpPr>
            <a:spLocks noGrp="true" noChangeShapeType="true"/>
          </p:cNvSpPr>
          <p:nvPr/>
        </p:nvSpPr>
        <p:spPr>
          <a:xfrm>
            <a:off x="2808287" y="6473825"/>
            <a:ext cx="6365875" cy="307975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1400" b="true" i="false" u="sng">
                <a:solidFill>
                  <a:schemeClr val="hlink"/>
                </a:solidFill>
                <a:hlinkClick r:id="rId4"/>
              </a:rPr>
              <a:t>Standard</a:t>
            </a:r>
            <a:r>
              <a:rPr lang="zh-CN" sz="1400" b="true" i="false" u="sng">
                <a:solidFill>
                  <a:schemeClr val="hlink"/>
                </a:solidFill>
                <a:hlinkClick r:id="rId4"/>
              </a:rPr>
              <a:t> </a:t>
            </a:r>
            <a:r>
              <a:rPr lang="zh-CN" sz="1400" b="true" i="false" u="sng">
                <a:solidFill>
                  <a:schemeClr val="hlink"/>
                </a:solidFill>
                <a:hlinkClick r:id="rId4"/>
              </a:rPr>
              <a:t>CS244b</a:t>
            </a:r>
            <a:r>
              <a:rPr lang="zh-CN" sz="1400" b="true" i="false" u="sng">
                <a:solidFill>
                  <a:schemeClr val="hlink"/>
                </a:solidFill>
                <a:hlinkClick r:id="rId4"/>
              </a:rPr>
              <a:t>，</a:t>
            </a:r>
            <a:r>
              <a:rPr lang="zh-CN" sz="1400" b="true" i="false" u="sng">
                <a:solidFill>
                  <a:schemeClr val="hlink"/>
                </a:solidFill>
                <a:hlinkClick r:id="rId4"/>
              </a:rPr>
              <a:t>http://www.scs.stanford.edu/17au-cs244b/sched/</a:t>
            </a:r>
            <a:endParaRPr/>
          </a:p>
        </p:txBody>
      </p:sp>
      <p:sp>
        <p:nvSpPr>
          <p:cNvPr id="119" name="矩形 10"/>
          <p:cNvSpPr>
            <a:spLocks noGrp="true" noChangeShapeType="true"/>
          </p:cNvSpPr>
          <p:nvPr/>
        </p:nvSpPr>
        <p:spPr>
          <a:xfrm>
            <a:off x="3386137" y="6189662"/>
            <a:ext cx="57880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1600" b="true" i="false" u="none"/>
              <a:t>MIT 6.824, https://www.bilibili.com/video/av87684880</a:t>
            </a:r>
            <a:endParaRPr/>
          </a:p>
        </p:txBody>
      </p:sp>
      <p:sp>
        <p:nvSpPr>
          <p:cNvPr id="120" name="圆角矩形 12"/>
          <p:cNvSpPr>
            <a:spLocks noGrp="true" noChangeShapeType="true"/>
          </p:cNvSpPr>
          <p:nvPr/>
        </p:nvSpPr>
        <p:spPr>
          <a:xfrm>
            <a:off x="2876550" y="4116387"/>
            <a:ext cx="2000250" cy="1695450"/>
          </a:xfrm>
          <a:prstGeom prst="roundRect">
            <a:avLst/>
          </a:prstGeom>
          <a:solidFill>
            <a:srgbClr val="C2FFF0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lIns="91440" tIns="45720" rIns="91440" bIns="45720" anchor="ctr" anchorCtr="false"/>
          <a:lstStyle/>
          <a:p>
            <a:pPr lvl="0"/>
            <a:r>
              <a:rPr lang="en-US" sz="1600"/>
              <a:t>CMU 15210</a:t>
            </a:r>
            <a:endParaRPr/>
          </a:p>
          <a:p>
            <a:pPr lvl="0"/>
            <a:r>
              <a:rPr lang="en-US" sz="1600" b="false" i="false" u="sng">
                <a:solidFill>
                  <a:schemeClr val="hlink"/>
                </a:solidFill>
                <a:hlinkClick r:id="rId5"/>
              </a:rPr>
              <a:t>Parallel and Sequential Data Structures and Algorithms</a:t>
            </a:r>
            <a:endParaRPr/>
          </a:p>
        </p:txBody>
      </p:sp>
      <p:pic>
        <p:nvPicPr>
          <p:cNvPr id="121" name="图片 11"/>
          <p:cNvPicPr>
            <a:picLocks noGrp="true" noChangeAspect="true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24400" y="3559175"/>
            <a:ext cx="2084387" cy="26797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参考书推荐</a:t>
            </a:r>
            <a:endParaRPr/>
          </a:p>
        </p:txBody>
      </p:sp>
      <p:sp>
        <p:nvSpPr>
          <p:cNvPr id="12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 b="true" i="false" u="none"/>
              <a:t>Linux常用性能调优工具</a:t>
            </a:r>
            <a:endParaRPr/>
          </a:p>
        </p:txBody>
      </p:sp>
      <p:sp>
        <p:nvSpPr>
          <p:cNvPr id="125" name="矩形 3"/>
          <p:cNvSpPr>
            <a:spLocks noGrp="true" noChangeShapeType="true"/>
          </p:cNvSpPr>
          <p:nvPr/>
        </p:nvSpPr>
        <p:spPr>
          <a:xfrm>
            <a:off x="228600" y="6200775"/>
            <a:ext cx="9039225" cy="400050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sz="2000" b="false" i="false" u="sng">
                <a:solidFill>
                  <a:schemeClr val="hlink"/>
                </a:solidFill>
                <a:latin typeface="Segoe UI" charset="1"/>
                <a:ea typeface="Calibri" charset="1"/>
                <a:hlinkClick r:id="rId1"/>
              </a:rPr>
              <a:t>http://www.slideshare.net/brendangregg/linux-performance-analysis-and-tools</a:t>
            </a:r>
            <a:r>
              <a:rPr lang="en-US" sz="2000" b="false" i="false" u="none">
                <a:latin typeface="Calibri" charset="1"/>
              </a:rPr>
              <a:t> </a:t>
            </a:r>
            <a:endParaRPr/>
          </a:p>
        </p:txBody>
      </p:sp>
      <p:pic>
        <p:nvPicPr>
          <p:cNvPr id="126" name="图片 12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6800" y="2057400"/>
            <a:ext cx="6762750" cy="41957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b="true" i="false" u="none"/>
              <a:t>课程介绍</a:t>
            </a:r>
            <a:endParaRPr/>
          </a:p>
        </p:txBody>
      </p:sp>
      <p:sp>
        <p:nvSpPr>
          <p:cNvPr id="12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447800"/>
            <a:ext cx="85344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计算机系统主线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true" i="false" u="none"/>
              <a:t>大四：毕业设计</a:t>
            </a:r>
            <a:r>
              <a:rPr lang="en-US" b="false" i="false" u="none"/>
              <a:t>（复杂开源系统分析/测评/扩充/优化）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LevelDB, RocksDB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TiKV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Cgroup, Storage Provisioner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Ceph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b="false" i="false" u="none"/>
              <a:t>……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 i="false" u="none"/>
              <a:t>大三：构造复杂系统</a:t>
            </a:r>
            <a:r>
              <a:rPr lang="zh-CN" b="false" i="false" u="none"/>
              <a:t>（CPU</a:t>
            </a:r>
            <a:r>
              <a:rPr lang="en-US" b="false" i="false" u="none" baseline="30000"/>
              <a:t>*</a:t>
            </a:r>
            <a:r>
              <a:rPr lang="zh-CN" b="false" i="false" u="none"/>
              <a:t>、操作系统</a:t>
            </a:r>
            <a:r>
              <a:rPr lang="en-US" b="false" i="false" u="none" baseline="30000"/>
              <a:t>*</a:t>
            </a:r>
            <a:r>
              <a:rPr lang="mr-IN" b="false" i="false" u="none"/>
              <a:t>、编译器、分布式系统</a:t>
            </a:r>
            <a:r>
              <a:rPr lang="en-US" b="false" i="false" u="none" baseline="30000"/>
              <a:t>#</a:t>
            </a:r>
            <a:r>
              <a:rPr lang="zh-CN" b="false" i="false" u="none"/>
              <a:t>、数据库</a:t>
            </a:r>
            <a:r>
              <a:rPr lang="en-US" b="false" i="false" u="none" baseline="30000"/>
              <a:t>*</a:t>
            </a:r>
            <a:r>
              <a:rPr lang="zh-CN" b="false" i="false" u="none"/>
              <a:t>）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*图灵班课程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#大数据专业课程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true" i="false" u="none"/>
              <a:t>大二：《计算机系统基础》</a:t>
            </a:r>
            <a:r>
              <a:rPr lang="en-US" b="false" i="false" u="none"/>
              <a:t>I和II（平台课）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false" u="none"/>
              <a:t>大一： （C语言程序设计）</a:t>
            </a:r>
            <a:endParaRPr/>
          </a:p>
        </p:txBody>
      </p:sp>
      <p:sp>
        <p:nvSpPr>
          <p:cNvPr id="130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系统能力培养·荣誉勋章</a:t>
            </a:r>
            <a:endParaRPr/>
          </a:p>
        </p:txBody>
      </p:sp>
      <p:sp>
        <p:nvSpPr>
          <p:cNvPr id="133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34" name="图片 2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8150" y="1905000"/>
            <a:ext cx="8377237" cy="38862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灯片编号占位符 5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37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3200"/>
              <a:t>2024-2025</a:t>
            </a:r>
            <a:r>
              <a:rPr lang="zh-CN" sz="3200"/>
              <a:t>学年助教</a:t>
            </a:r>
            <a:endParaRPr/>
          </a:p>
        </p:txBody>
      </p:sp>
      <p:pic>
        <p:nvPicPr>
          <p:cNvPr id="13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945969" y="1531938"/>
            <a:ext cx="2209800" cy="2886075"/>
          </a:xfrm>
          <a:prstGeom prst="rect"/>
        </p:spPr>
      </p:pic>
      <p:pic>
        <p:nvPicPr>
          <p:cNvPr id="139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945969" y="4670788"/>
            <a:ext cx="2686050" cy="1200150"/>
          </a:xfrm>
          <a:prstGeom prst="rect"/>
        </p:spPr>
      </p:pic>
      <p:pic>
        <p:nvPicPr>
          <p:cNvPr id="140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4973683" y="3321051"/>
            <a:ext cx="2514600" cy="2505075"/>
          </a:xfrm>
          <a:prstGeom prst="rect"/>
        </p:spPr>
      </p:pic>
      <p:pic>
        <p:nvPicPr>
          <p:cNvPr id="141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4802233" y="1774826"/>
            <a:ext cx="2857500" cy="1200150"/>
          </a:xfrm>
          <a:prstGeom prst="rect"/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zh-CN" sz="3200"/>
              <a:t>2024-2025</a:t>
            </a:r>
            <a:r>
              <a:rPr lang="zh-CN" sz="3200"/>
              <a:t>学年助教</a:t>
            </a:r>
            <a:endParaRPr/>
          </a:p>
        </p:txBody>
      </p:sp>
      <p:pic>
        <p:nvPicPr>
          <p:cNvPr id="14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311729" y="1751013"/>
            <a:ext cx="2209800" cy="2886075"/>
          </a:xfrm>
          <a:prstGeom prst="rect"/>
        </p:spPr>
      </p:pic>
      <p:pic>
        <p:nvPicPr>
          <p:cNvPr id="14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1009650" y="5016501"/>
            <a:ext cx="3486150" cy="1200150"/>
          </a:xfrm>
          <a:prstGeom prst="rect"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b="true" i="false" u="none"/>
              <a:t>Outline</a:t>
            </a:r>
            <a:endParaRPr/>
          </a:p>
        </p:txBody>
      </p:sp>
      <p:sp>
        <p:nvSpPr>
          <p:cNvPr id="14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/>
              <a:t>ICS1 Review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false" i="false" u="none">
                <a:solidFill>
                  <a:srgbClr val="7F7F7F"/>
                </a:solidFill>
              </a:rPr>
              <a:t>ICS2: OS+Network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>
                <a:solidFill>
                  <a:srgbClr val="7F7F7F"/>
                </a:solidFill>
              </a:rPr>
              <a:t>Discussions: Future of Computer Systems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49" name="幻灯片编号占位符 3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灯片编号占位符 6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52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ICS1 Review</a:t>
            </a:r>
            <a:endParaRPr/>
          </a:p>
        </p:txBody>
      </p:sp>
      <p:sp>
        <p:nvSpPr>
          <p:cNvPr id="153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7924800" cy="1905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4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800" b="false"/>
              <a:t>Elementary Hardware Understanding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800" b="false"/>
              <a:t>理解和优化汇编程序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400" b="false"/>
              <a:t>低层次</a:t>
            </a:r>
            <a:r>
              <a:rPr lang="zh-CN" sz="2400" b="false"/>
              <a:t>C</a:t>
            </a:r>
            <a:r>
              <a:rPr lang="zh-CN" sz="2400" b="false"/>
              <a:t>语言编程（位操作）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400" b="false"/>
              <a:t>编码（补码，浮点数）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400" b="false"/>
              <a:t>X86-64</a:t>
            </a:r>
            <a:r>
              <a:rPr lang="zh-CN" sz="2400" b="false"/>
              <a:t>汇编语言，反汇编</a:t>
            </a:r>
            <a:endParaRPr lang="en-US" sz="2000"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zh-CN" sz="2400" b="false"/>
              <a:t>程序性能优化</a:t>
            </a:r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灯片编号占位符 6"/>
          <p:cNvSpPr txBox="true"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56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1pPr>
            <a:lvl2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2pPr>
            <a:lvl3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3pPr>
            <a:lvl4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4pPr>
            <a:lvl5pPr marL="0" indent="0" algn="l" defTabSz="914400" rtl="false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true" i="false">
                <a:solidFill>
                  <a:schemeClr val="dk2"/>
                </a:solidFill>
                <a:latin typeface="Comic Sans MS"/>
                <a:ea typeface="宋体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ICS1 Review</a:t>
            </a:r>
            <a:endParaRPr/>
          </a:p>
        </p:txBody>
      </p:sp>
      <p:sp>
        <p:nvSpPr>
          <p:cNvPr id="157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7924800" cy="1905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400" b="false" i="false">
                <a:solidFill>
                  <a:schemeClr val="dk1"/>
                </a:solidFill>
                <a:latin typeface="Comic Sans MS"/>
                <a:ea typeface="宋体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 b="false" i="false">
                <a:solidFill>
                  <a:schemeClr val="dk1"/>
                </a:solidFill>
                <a:latin typeface="Comic Sans MS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1800" b="false" i="false">
                <a:solidFill>
                  <a:schemeClr val="dk1"/>
                </a:solidFill>
                <a:latin typeface="Comic Sans MS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1800" b="false" i="false">
                <a:solidFill>
                  <a:schemeClr val="dk1"/>
                </a:solidFill>
                <a:latin typeface="Comic Sans MS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1800" b="false" i="false">
                <a:solidFill>
                  <a:schemeClr val="dk1"/>
                </a:solidFill>
                <a:latin typeface="Comic Sans MS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 sz="2800" b="false"/>
              <a:t>Elementary Hardware Understanding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zh-CN" sz="2800" b="false"/>
              <a:t>初步了解</a:t>
            </a:r>
            <a:r>
              <a:rPr lang="zh-CN" sz="2800" b="false"/>
              <a:t>CPU</a:t>
            </a:r>
            <a:r>
              <a:rPr lang="zh-CN" sz="2800" b="false"/>
              <a:t>，存储层次结构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sz="2400" b="false"/>
              <a:t>冯诺伊曼结构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sz="2400" b="false"/>
              <a:t>寄存器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 sz="2400" b="false"/>
              <a:t>Cache</a:t>
            </a:r>
            <a:endParaRPr/>
          </a:p>
        </p:txBody>
      </p:sp>
      <p:pic>
        <p:nvPicPr>
          <p:cNvPr id="158" name="图片 3"/>
          <p:cNvPicPr>
            <a:picLocks noGrp="true" noChangeAspect="true"/>
          </p:cNvPicPr>
          <p:nvPr/>
        </p:nvPicPr>
        <p:blipFill>
          <a:blip r:embed="rId2"/>
          <a:srcRect l="1377" t="2386" r="7630" b="7326"/>
          <a:stretch>
            <a:fillRect/>
          </a:stretch>
        </p:blipFill>
        <p:spPr>
          <a:xfrm rot="0" flipH="false" flipV="false">
            <a:off x="2445026" y="3192463"/>
            <a:ext cx="6353175" cy="29797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icfp99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B2B2B2"/>
      </a:folHlink>
    </a:clrScheme>
    <a:fontScheme name="default">
      <a:majorFont>
        <a:latin typeface="Comic Sans MS"/>
        <a:ea typeface=""/>
        <a:cs typeface=""/>
      </a:majorFont>
      <a:minorFont>
        <a:latin typeface="宋体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Comic Sans MS"/>
        <a:ea typeface=""/>
        <a:cs typeface=""/>
      </a:majorFont>
      <a:minorFont>
        <a:latin typeface="宋体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2025-02-20T14:39:32Z</dcterms:created>
  <dcterms:modified xsi:type="dcterms:W3CDTF">2025-02-20T14:39:32Z</dcterms:modified>
</cp:coreProperties>
</file>